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43891200" cy="32918400"/>
  <p:notesSz cx="6858000" cy="9144000"/>
  <p:defaultTextStyle>
    <a:defPPr>
      <a:defRPr lang="en-US"/>
    </a:defPPr>
    <a:lvl1pPr marL="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1pPr>
    <a:lvl2pPr marL="1746546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2pPr>
    <a:lvl3pPr marL="3493094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3pPr>
    <a:lvl4pPr marL="5239642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4pPr>
    <a:lvl5pPr marL="698619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5pPr>
    <a:lvl6pPr marL="8732736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6pPr>
    <a:lvl7pPr marL="10479284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7pPr>
    <a:lvl8pPr marL="1222583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8pPr>
    <a:lvl9pPr marL="1397238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96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385"/>
    <a:srgbClr val="1A4BA9"/>
    <a:srgbClr val="FFFFFF"/>
    <a:srgbClr val="01014B"/>
    <a:srgbClr val="558ED5"/>
    <a:srgbClr val="DAA600"/>
    <a:srgbClr val="000000"/>
    <a:srgbClr val="FFCA72"/>
    <a:srgbClr val="D83248"/>
    <a:srgbClr val="09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2" autoAdjust="0"/>
    <p:restoredTop sz="95729" autoAdjust="0"/>
  </p:normalViewPr>
  <p:slideViewPr>
    <p:cSldViewPr>
      <p:cViewPr>
        <p:scale>
          <a:sx n="30" d="100"/>
          <a:sy n="30" d="100"/>
        </p:scale>
        <p:origin x="160" y="240"/>
      </p:cViewPr>
      <p:guideLst>
        <p:guide orient="horz" pos="16896"/>
        <p:guide pos="12096"/>
      </p:guideLst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B708-2555-834C-97B8-35CDF758D65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C12-B17B-E54E-8510-11A7CCA69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5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B4C2-F4A6-4C68-B79C-AF276D18B33C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C92-9536-4648-B815-00E434E32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C92-9536-4648-B815-00E434E320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&quot; x 48&quot;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696687" y="609600"/>
            <a:ext cx="42497830" cy="3352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 anchor="ctr" anchorCtr="1"/>
          <a:lstStyle>
            <a:lvl1pPr>
              <a:defRPr sz="62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Poster Presentation Title</a:t>
            </a:r>
            <a:br>
              <a:rPr lang="en-US" dirty="0"/>
            </a:br>
            <a:r>
              <a:rPr lang="en-US" sz="4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Author Name(s)</a:t>
            </a:r>
            <a:br>
              <a:rPr lang="en-US" sz="4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4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Affiliated Institutions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96687" y="42672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Abstract or Introduction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96687" y="5638800"/>
            <a:ext cx="13585370" cy="86868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 baseline="0"/>
            </a:lvl1pPr>
            <a:lvl2pPr marL="397308" indent="0">
              <a:buNone/>
              <a:defRPr sz="2800" baseline="0"/>
            </a:lvl2pPr>
            <a:lvl3pPr marL="772848" indent="0">
              <a:buNone/>
              <a:defRPr sz="2800" baseline="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Any element of this template (colors, fonts, layouts, etc.) can be edited to suit your needs. To change the color of a title bar: right click the text box, select format shape, edit the “Fill” and “Line” your desired specifications.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7" y="146304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Objectives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6687" y="16002000"/>
            <a:ext cx="13585370" cy="73152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marR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marL="0" marR="0" lvl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To change the color of a title bar: right click the text box, select format shape, edit the “Fill” and “Line” your desired specifications.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96687" y="236220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Methods</a:t>
            </a:r>
            <a:endParaRPr lang="en-US"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96687" y="24993600"/>
            <a:ext cx="13585370" cy="73152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marR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marL="0" marR="0" lvl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Copy and paste title bars and text boxes to create additional sections.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152917" y="42672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Results</a:t>
            </a:r>
            <a:endParaRPr lang="en-US" dirty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29609145" y="24993600"/>
            <a:ext cx="13585370" cy="7315200"/>
          </a:xfrm>
          <a:prstGeom prst="rect">
            <a:avLst/>
          </a:prstGeom>
        </p:spPr>
        <p:txBody>
          <a:bodyPr vert="horz" lIns="78373" tIns="39187" rIns="78373" bIns="39187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9609145" y="42672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Conclusion</a:t>
            </a:r>
            <a:endParaRPr lang="en-US" dirty="0"/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29609145" y="5638800"/>
            <a:ext cx="13585370" cy="17678400"/>
          </a:xfrm>
          <a:prstGeom prst="rect">
            <a:avLst/>
          </a:prstGeom>
        </p:spPr>
        <p:txBody>
          <a:bodyPr vert="horz" lIns="78373" tIns="39187" rIns="78373" bIns="39187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29609145" y="236220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References</a:t>
            </a:r>
            <a:endParaRPr 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5152917" y="5638800"/>
            <a:ext cx="13585370" cy="266700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 baseline="0"/>
            </a:lvl1pPr>
            <a:lvl2pPr marL="397308" indent="0">
              <a:buNone/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Remember to save all charts, graphs, and tables as 300DPI images prior to inserting them into your posters. Doing so will ensure the best results when printing your posters.</a:t>
            </a: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2" hasCustomPrompt="1"/>
          </p:nvPr>
        </p:nvSpPr>
        <p:spPr>
          <a:xfrm>
            <a:off x="1219205" y="914400"/>
            <a:ext cx="3135086" cy="2743200"/>
          </a:xfrm>
          <a:prstGeom prst="rect">
            <a:avLst/>
          </a:prstGeom>
          <a:solidFill>
            <a:schemeClr val="bg1"/>
          </a:solidFill>
        </p:spPr>
        <p:txBody>
          <a:bodyPr vert="horz" lIns="78373" tIns="39187" rIns="78373" bIns="39187"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7" name="Picture Placeholder 35"/>
          <p:cNvSpPr>
            <a:spLocks noGrp="1"/>
          </p:cNvSpPr>
          <p:nvPr>
            <p:ph type="pic" sz="quarter" idx="23" hasCustomPrompt="1"/>
          </p:nvPr>
        </p:nvSpPr>
        <p:spPr>
          <a:xfrm>
            <a:off x="39711091" y="914400"/>
            <a:ext cx="3135086" cy="2743200"/>
          </a:xfrm>
          <a:prstGeom prst="rect">
            <a:avLst/>
          </a:prstGeom>
          <a:solidFill>
            <a:schemeClr val="bg1"/>
          </a:solidFill>
        </p:spPr>
        <p:txBody>
          <a:bodyPr vert="horz" lIns="78373" tIns="39187" rIns="78373" bIns="39187"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9" name="Chart Placeholder 38"/>
          <p:cNvSpPr>
            <a:spLocks noGrp="1"/>
          </p:cNvSpPr>
          <p:nvPr>
            <p:ph type="chart" sz="quarter" idx="24"/>
          </p:nvPr>
        </p:nvSpPr>
        <p:spPr>
          <a:xfrm>
            <a:off x="16197949" y="16154400"/>
            <a:ext cx="11495314" cy="67056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40" name="Chart Placeholder 38"/>
          <p:cNvSpPr>
            <a:spLocks noGrp="1"/>
          </p:cNvSpPr>
          <p:nvPr>
            <p:ph type="chart" sz="quarter" idx="25"/>
          </p:nvPr>
        </p:nvSpPr>
        <p:spPr>
          <a:xfrm>
            <a:off x="16197949" y="24536400"/>
            <a:ext cx="11495314" cy="67056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/>
            </a:lvl1pPr>
          </a:lstStyle>
          <a:p>
            <a:endParaRPr lang="en-US" dirty="0"/>
          </a:p>
        </p:txBody>
      </p:sp>
      <p:pic>
        <p:nvPicPr>
          <p:cNvPr id="4" name="Picture 3" descr="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0" y="32416772"/>
            <a:ext cx="2743200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3493094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09912" indent="-1309912" algn="l" defTabSz="3493094" rtl="0" eaLnBrk="1" latinLnBrk="0" hangingPunct="1">
        <a:spcBef>
          <a:spcPct val="20000"/>
        </a:spcBef>
        <a:buFont typeface="Arial" pitchFamily="34" charset="0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38140" indent="-1091592" algn="l" defTabSz="3493094" rtl="0" eaLnBrk="1" latinLnBrk="0" hangingPunct="1">
        <a:spcBef>
          <a:spcPct val="20000"/>
        </a:spcBef>
        <a:buFont typeface="Arial" pitchFamily="34" charset="0"/>
        <a:buChar char="–"/>
        <a:defRPr sz="10600" kern="1200">
          <a:solidFill>
            <a:schemeClr val="tx1"/>
          </a:solidFill>
          <a:latin typeface="+mn-lt"/>
          <a:ea typeface="+mn-ea"/>
          <a:cs typeface="+mn-cs"/>
        </a:defRPr>
      </a:lvl2pPr>
      <a:lvl3pPr marL="4366370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2916" indent="-873274" algn="l" defTabSz="3493094" rtl="0" eaLnBrk="1" latinLnBrk="0" hangingPunct="1">
        <a:spcBef>
          <a:spcPct val="20000"/>
        </a:spcBef>
        <a:buFont typeface="Arial" pitchFamily="34" charset="0"/>
        <a:buChar char="–"/>
        <a:defRPr sz="7800" kern="1200">
          <a:solidFill>
            <a:schemeClr val="tx1"/>
          </a:solidFill>
          <a:latin typeface="+mn-lt"/>
          <a:ea typeface="+mn-ea"/>
          <a:cs typeface="+mn-cs"/>
        </a:defRPr>
      </a:lvl4pPr>
      <a:lvl5pPr marL="7859464" indent="-873274" algn="l" defTabSz="3493094" rtl="0" eaLnBrk="1" latinLnBrk="0" hangingPunct="1">
        <a:spcBef>
          <a:spcPct val="20000"/>
        </a:spcBef>
        <a:buFont typeface="Arial" pitchFamily="34" charset="0"/>
        <a:buChar char="»"/>
        <a:defRPr sz="7800" kern="1200">
          <a:solidFill>
            <a:schemeClr val="tx1"/>
          </a:solidFill>
          <a:latin typeface="+mn-lt"/>
          <a:ea typeface="+mn-ea"/>
          <a:cs typeface="+mn-cs"/>
        </a:defRPr>
      </a:lvl5pPr>
      <a:lvl6pPr marL="9606010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6pPr>
      <a:lvl7pPr marL="11352556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7pPr>
      <a:lvl8pPr marL="13099106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8pPr>
      <a:lvl9pPr marL="14845652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546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2pPr>
      <a:lvl3pPr marL="3493094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3pPr>
      <a:lvl4pPr marL="5239642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98619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732736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479284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222583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97238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emf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847833" y="16359099"/>
            <a:ext cx="15531881" cy="6062457"/>
            <a:chOff x="847834" y="17295133"/>
            <a:chExt cx="18551967" cy="72412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34" y="17295133"/>
              <a:ext cx="18551967" cy="7200739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11494506" y="22067627"/>
              <a:ext cx="5137779" cy="2468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12181830" y="20526999"/>
              <a:ext cx="1455335" cy="2263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90" y="6509030"/>
            <a:ext cx="15317525" cy="5926997"/>
          </a:xfrm>
          <a:prstGeom prst="rect">
            <a:avLst/>
          </a:prstGeom>
        </p:spPr>
      </p:pic>
      <p:pic>
        <p:nvPicPr>
          <p:cNvPr id="505" name="Picture 504">
            <a:extLst>
              <a:ext uri="{FF2B5EF4-FFF2-40B4-BE49-F238E27FC236}">
                <a16:creationId xmlns:a16="http://schemas.microsoft.com/office/drawing/2014/main" xmlns="" id="{0CCA33AD-97C4-4CFA-8B71-B7855CAA3A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43603" y="17711619"/>
            <a:ext cx="8291223" cy="6218416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96687" y="609600"/>
            <a:ext cx="42497830" cy="4268010"/>
          </a:xfrm>
          <a:solidFill>
            <a:srgbClr val="062385"/>
          </a:solidFill>
          <a:ln>
            <a:noFill/>
          </a:ln>
        </p:spPr>
        <p:txBody>
          <a:bodyPr/>
          <a:lstStyle/>
          <a:p>
            <a:r>
              <a:rPr lang="en-US" sz="8800" b="0" dirty="0" smtClean="0">
                <a:latin typeface="+mj-lt"/>
                <a:ea typeface="Calibri" charset="0"/>
                <a:cs typeface="Calibri" charset="0"/>
              </a:rPr>
              <a:t>Automotive Application of an Advanced Power Conversion</a:t>
            </a:r>
            <a:br>
              <a:rPr lang="en-US" sz="8800" b="0" dirty="0" smtClean="0">
                <a:latin typeface="+mj-lt"/>
                <a:ea typeface="Calibri" charset="0"/>
                <a:cs typeface="Calibri" charset="0"/>
              </a:rPr>
            </a:br>
            <a:r>
              <a:rPr lang="en-US" sz="8800" b="0" dirty="0" smtClean="0">
                <a:latin typeface="+mj-lt"/>
                <a:ea typeface="Calibri" charset="0"/>
                <a:cs typeface="Calibri" charset="0"/>
              </a:rPr>
              <a:t>for Brushless Motor Control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sz="3200" dirty="0">
                <a:latin typeface="+mj-lt"/>
                <a:ea typeface="Calibri" charset="0"/>
                <a:cs typeface="Calibri" charset="0"/>
              </a:rPr>
            </a:br>
            <a:r>
              <a:rPr lang="en-US" sz="3600" b="0" dirty="0" smtClean="0">
                <a:latin typeface="+mj-lt"/>
                <a:ea typeface="Calibri" charset="0"/>
                <a:cs typeface="Calibri" charset="0"/>
              </a:rPr>
              <a:t>Gerry Chen, </a:t>
            </a:r>
            <a:r>
              <a:rPr lang="en-US" sz="3600" b="0" dirty="0" err="1" smtClean="0">
                <a:latin typeface="+mj-lt"/>
                <a:ea typeface="Calibri" charset="0"/>
                <a:cs typeface="Calibri" charset="0"/>
              </a:rPr>
              <a:t>Zhongxi</a:t>
            </a:r>
            <a:r>
              <a:rPr lang="en-US" sz="3600" b="0" dirty="0" smtClean="0">
                <a:latin typeface="+mj-lt"/>
                <a:ea typeface="Calibri" charset="0"/>
                <a:cs typeface="Calibri" charset="0"/>
              </a:rPr>
              <a:t> Li, Carol Xia, Raj  </a:t>
            </a:r>
            <a:r>
              <a:rPr lang="en-US" sz="3600" b="0" dirty="0" err="1" smtClean="0">
                <a:latin typeface="+mj-lt"/>
                <a:ea typeface="Calibri" charset="0"/>
                <a:cs typeface="Calibri" charset="0"/>
              </a:rPr>
              <a:t>Borra</a:t>
            </a:r>
            <a:r>
              <a:rPr lang="en-US" sz="3600" b="0" dirty="0" smtClean="0">
                <a:latin typeface="+mj-lt"/>
                <a:ea typeface="Calibri" charset="0"/>
                <a:cs typeface="Calibri" charset="0"/>
              </a:rPr>
              <a:t>, Sam </a:t>
            </a:r>
            <a:r>
              <a:rPr lang="en-US" sz="3600" b="0" dirty="0" err="1" smtClean="0">
                <a:latin typeface="+mj-lt"/>
                <a:ea typeface="Calibri" charset="0"/>
                <a:cs typeface="Calibri" charset="0"/>
              </a:rPr>
              <a:t>Osheroff</a:t>
            </a:r>
            <a:r>
              <a:rPr lang="en-US" sz="3600" b="0" dirty="0" smtClean="0">
                <a:latin typeface="+mj-lt"/>
                <a:ea typeface="Calibri" charset="0"/>
                <a:cs typeface="Calibri" charset="0"/>
              </a:rPr>
              <a:t>, Angel </a:t>
            </a:r>
            <a:r>
              <a:rPr lang="en-US" sz="3600" b="0" dirty="0" err="1" smtClean="0">
                <a:latin typeface="+mj-lt"/>
                <a:ea typeface="Calibri" charset="0"/>
                <a:cs typeface="Calibri" charset="0"/>
              </a:rPr>
              <a:t>Peterchev</a:t>
            </a:r>
            <a:r>
              <a:rPr lang="en-US" sz="3600" b="0" dirty="0" smtClean="0">
                <a:latin typeface="+mj-lt"/>
                <a:ea typeface="Calibri" charset="0"/>
                <a:cs typeface="Calibri" charset="0"/>
              </a:rPr>
              <a:t>, Stefan Goetz</a:t>
            </a:r>
            <a:r>
              <a:rPr lang="en-US" sz="4000" b="0" dirty="0" smtClean="0">
                <a:latin typeface="+mj-lt"/>
                <a:ea typeface="Calibri" charset="0"/>
                <a:cs typeface="Calibri" charset="0"/>
              </a:rPr>
              <a:t/>
            </a:r>
            <a:br>
              <a:rPr lang="en-US" sz="4000" b="0" dirty="0" smtClean="0">
                <a:latin typeface="+mj-lt"/>
                <a:ea typeface="Calibri" charset="0"/>
                <a:cs typeface="Calibri" charset="0"/>
              </a:rPr>
            </a:br>
            <a:r>
              <a:rPr lang="en-US" sz="3600" b="0" i="1" dirty="0" smtClean="0">
                <a:latin typeface="+mj-lt"/>
                <a:ea typeface="Calibri" charset="0"/>
                <a:cs typeface="Calibri" charset="0"/>
              </a:rPr>
              <a:t>Duke University, Durham, USA</a:t>
            </a:r>
            <a:endParaRPr lang="en-US" sz="5600" b="0" i="1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696683" y="5334000"/>
            <a:ext cx="17230549" cy="1066800"/>
          </a:xfrm>
          <a:solidFill>
            <a:srgbClr val="062385"/>
          </a:solidFill>
          <a:ln>
            <a:solidFill>
              <a:srgbClr val="09306B"/>
            </a:solidFill>
          </a:ln>
        </p:spPr>
        <p:txBody>
          <a:bodyPr/>
          <a:lstStyle/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State </a:t>
            </a:r>
            <a:r>
              <a:rPr lang="en-US" sz="6400" dirty="0">
                <a:latin typeface="Calibri" charset="0"/>
                <a:ea typeface="Calibri" charset="0"/>
                <a:cs typeface="Calibri" charset="0"/>
              </a:rPr>
              <a:t>of Art Electrical Vehicle and Problems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2650146" y="27292868"/>
            <a:ext cx="10519449" cy="4558732"/>
          </a:xfrm>
        </p:spPr>
        <p:txBody>
          <a:bodyPr/>
          <a:lstStyle/>
          <a:p>
            <a:pPr marL="0" indent="0" algn="just">
              <a:buNone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[1] Goetz, Stefan M., et al.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"Control of Modular Multilevel Converter With Parallel Connectivity—Application to Battery Systems." IEEE </a:t>
            </a:r>
            <a:r>
              <a:rPr lang="en-US" sz="3200" dirty="0" err="1" smtClean="0">
                <a:latin typeface="Calibri" charset="0"/>
                <a:ea typeface="Calibri" charset="0"/>
                <a:cs typeface="Calibri" charset="0"/>
              </a:rPr>
              <a:t>Transctions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on Power Electronics 32.11 (2017): 8381-8392.</a:t>
            </a:r>
          </a:p>
          <a:p>
            <a:pPr marL="0" indent="0" algn="just">
              <a:buNone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[2] Z. Li, A. V. Peterchev, R. Lizana, and S. M. Goetz, “Distributed Balancing Control for Modular Multilevel Series/Parallel Converter with Capability of Sensor-less Operation,” in Energy Conversion Congress and Exposition (ECCE), 2017 IEEE, 2017.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32650146" y="25836882"/>
            <a:ext cx="10505395" cy="1061718"/>
          </a:xfrm>
          <a:solidFill>
            <a:srgbClr val="062385"/>
          </a:solidFill>
          <a:ln>
            <a:solidFill>
              <a:srgbClr val="09306B"/>
            </a:solidFill>
          </a:ln>
        </p:spPr>
        <p:txBody>
          <a:bodyPr/>
          <a:lstStyle/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References</a:t>
            </a:r>
            <a:endParaRPr lang="en-US" sz="6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6F454344-859A-49E7-B802-A37B9AED50AE}"/>
              </a:ext>
            </a:extLst>
          </p:cNvPr>
          <p:cNvSpPr txBox="1"/>
          <p:nvPr/>
        </p:nvSpPr>
        <p:spPr>
          <a:xfrm>
            <a:off x="1231109" y="11813386"/>
            <a:ext cx="5955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Hard-wired batteries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Bad fault-tolerance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Needs complex battery management circuit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17469285-67FA-43FF-9087-1C1ECD198845}"/>
              </a:ext>
            </a:extLst>
          </p:cNvPr>
          <p:cNvSpPr txBox="1"/>
          <p:nvPr/>
        </p:nvSpPr>
        <p:spPr>
          <a:xfrm>
            <a:off x="7449163" y="12397897"/>
            <a:ext cx="53712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Controller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Output distortion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Large EMI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A7E40E05-B331-4097-BDE0-BDDF55ECEE2D}"/>
              </a:ext>
            </a:extLst>
          </p:cNvPr>
          <p:cNvSpPr txBox="1"/>
          <p:nvPr/>
        </p:nvSpPr>
        <p:spPr>
          <a:xfrm>
            <a:off x="12263629" y="12024479"/>
            <a:ext cx="5180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Motor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Large torque </a:t>
            </a: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ripple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Large noise</a:t>
            </a:r>
            <a:endParaRPr lang="en-US" sz="3200" i="1" dirty="0">
              <a:latin typeface="Calibri" charset="0"/>
              <a:ea typeface="Calibri" charset="0"/>
              <a:cs typeface="Calibri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Large insulation stress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Text Placeholder 19">
            <a:extLst>
              <a:ext uri="{FF2B5EF4-FFF2-40B4-BE49-F238E27FC236}">
                <a16:creationId xmlns:a16="http://schemas.microsoft.com/office/drawing/2014/main" xmlns="" id="{60EAB8BB-D14F-407A-BBD0-23D81DDF9049}"/>
              </a:ext>
            </a:extLst>
          </p:cNvPr>
          <p:cNvSpPr txBox="1">
            <a:spLocks/>
          </p:cNvSpPr>
          <p:nvPr/>
        </p:nvSpPr>
        <p:spPr>
          <a:xfrm>
            <a:off x="696683" y="14554200"/>
            <a:ext cx="17230551" cy="106680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Our </a:t>
            </a:r>
            <a:r>
              <a:rPr lang="en-US" sz="6400" dirty="0">
                <a:latin typeface="Calibri" charset="0"/>
                <a:ea typeface="Calibri" charset="0"/>
                <a:cs typeface="Calibri" charset="0"/>
              </a:rPr>
              <a:t>Solution : Intelligent Battery Modules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xmlns="" id="{021A93E5-BEBA-472E-8E25-4553B61E3C8B}"/>
              </a:ext>
            </a:extLst>
          </p:cNvPr>
          <p:cNvGrpSpPr/>
          <p:nvPr/>
        </p:nvGrpSpPr>
        <p:grpSpPr>
          <a:xfrm>
            <a:off x="7578985" y="22040335"/>
            <a:ext cx="2920840" cy="2542245"/>
            <a:chOff x="547268" y="8908043"/>
            <a:chExt cx="2526313" cy="2198855"/>
          </a:xfrm>
        </p:grpSpPr>
        <p:sp>
          <p:nvSpPr>
            <p:cNvPr id="443" name="Rectangle: Rounded Corners 442">
              <a:extLst>
                <a:ext uri="{FF2B5EF4-FFF2-40B4-BE49-F238E27FC236}">
                  <a16:creationId xmlns:a16="http://schemas.microsoft.com/office/drawing/2014/main" xmlns="" id="{14374231-3098-46CB-8551-4A2CD7AFA044}"/>
                </a:ext>
              </a:extLst>
            </p:cNvPr>
            <p:cNvSpPr/>
            <p:nvPr/>
          </p:nvSpPr>
          <p:spPr>
            <a:xfrm>
              <a:off x="547268" y="8908043"/>
              <a:ext cx="2526313" cy="219885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828800">
                <a:defRPr/>
              </a:pPr>
              <a:endParaRPr lang="en-US" sz="3600" ker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xmlns="" id="{88390270-422B-4104-8A4A-61A3AD6F4DAE}"/>
                </a:ext>
              </a:extLst>
            </p:cNvPr>
            <p:cNvCxnSpPr/>
            <p:nvPr/>
          </p:nvCxnSpPr>
          <p:spPr>
            <a:xfrm flipV="1">
              <a:off x="975320" y="9083674"/>
              <a:ext cx="0" cy="181956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xmlns="" id="{C5C516D3-EC9E-44B9-9F57-4AC0F2C5F84C}"/>
                </a:ext>
              </a:extLst>
            </p:cNvPr>
            <p:cNvCxnSpPr/>
            <p:nvPr/>
          </p:nvCxnSpPr>
          <p:spPr>
            <a:xfrm>
              <a:off x="832648" y="10741602"/>
              <a:ext cx="207013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xmlns="" id="{B846047D-0439-464A-AA37-58027B30FA5D}"/>
                </a:ext>
              </a:extLst>
            </p:cNvPr>
            <p:cNvGrpSpPr/>
            <p:nvPr/>
          </p:nvGrpSpPr>
          <p:grpSpPr>
            <a:xfrm>
              <a:off x="1079890" y="10240910"/>
              <a:ext cx="574124" cy="504333"/>
              <a:chOff x="1955716" y="5410765"/>
              <a:chExt cx="751333" cy="660000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xmlns="" id="{72BA3539-7781-41BA-B6B3-857F6B7AE098}"/>
                  </a:ext>
                </a:extLst>
              </p:cNvPr>
              <p:cNvCxnSpPr/>
              <p:nvPr/>
            </p:nvCxnSpPr>
            <p:spPr>
              <a:xfrm flipH="1" flipV="1">
                <a:off x="2063188" y="5499100"/>
                <a:ext cx="1" cy="8469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xmlns="" id="{B37F987F-ADF8-4C3F-8D19-09BA2D154E9F}"/>
                  </a:ext>
                </a:extLst>
              </p:cNvPr>
              <p:cNvCxnSpPr/>
              <p:nvPr/>
            </p:nvCxnSpPr>
            <p:spPr>
              <a:xfrm>
                <a:off x="2063188" y="5494829"/>
                <a:ext cx="53638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xmlns="" id="{8BEAB418-D2F5-4F53-A49E-2B8BC318905B}"/>
                  </a:ext>
                </a:extLst>
              </p:cNvPr>
              <p:cNvCxnSpPr/>
              <p:nvPr/>
            </p:nvCxnSpPr>
            <p:spPr>
              <a:xfrm flipH="1" flipV="1">
                <a:off x="2599575" y="5499117"/>
                <a:ext cx="1" cy="8469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xmlns="" id="{155F8D43-12AA-44DD-8387-8AC66E7B634A}"/>
                  </a:ext>
                </a:extLst>
              </p:cNvPr>
              <p:cNvCxnSpPr/>
              <p:nvPr/>
            </p:nvCxnSpPr>
            <p:spPr>
              <a:xfrm flipH="1" flipV="1">
                <a:off x="2330584" y="5410765"/>
                <a:ext cx="1" cy="171141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xmlns="" id="{0A084EC8-60B8-4411-B856-169F555E4E90}"/>
                  </a:ext>
                </a:extLst>
              </p:cNvPr>
              <p:cNvGrpSpPr/>
              <p:nvPr/>
            </p:nvGrpSpPr>
            <p:grpSpPr>
              <a:xfrm rot="10800000">
                <a:off x="2062389" y="5888682"/>
                <a:ext cx="536388" cy="182083"/>
                <a:chOff x="2215588" y="5512856"/>
                <a:chExt cx="536388" cy="18208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xmlns="" id="{EF16D3DF-19D6-48B3-A602-36774D90257F}"/>
                    </a:ext>
                  </a:extLst>
                </p:cNvPr>
                <p:cNvCxnSpPr/>
                <p:nvPr/>
              </p:nvCxnSpPr>
              <p:spPr>
                <a:xfrm flipH="1" flipV="1">
                  <a:off x="2215588" y="5610225"/>
                  <a:ext cx="1" cy="8469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xmlns="" id="{8690E724-A2BC-4B16-AB6A-A7EBAFE4B989}"/>
                    </a:ext>
                  </a:extLst>
                </p:cNvPr>
                <p:cNvCxnSpPr/>
                <p:nvPr/>
              </p:nvCxnSpPr>
              <p:spPr>
                <a:xfrm>
                  <a:off x="2215588" y="5605954"/>
                  <a:ext cx="536388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xmlns="" id="{5246D42A-C402-46A9-88E1-6CB7CB62DBB0}"/>
                    </a:ext>
                  </a:extLst>
                </p:cNvPr>
                <p:cNvCxnSpPr/>
                <p:nvPr/>
              </p:nvCxnSpPr>
              <p:spPr>
                <a:xfrm flipH="1" flipV="1">
                  <a:off x="2751975" y="5610242"/>
                  <a:ext cx="1" cy="8469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xmlns="" id="{C8C9AC1F-A271-49DC-B21F-B786E8E9EEF5}"/>
                    </a:ext>
                  </a:extLst>
                </p:cNvPr>
                <p:cNvCxnSpPr/>
                <p:nvPr/>
              </p:nvCxnSpPr>
              <p:spPr>
                <a:xfrm rot="10800000">
                  <a:off x="2482984" y="5512856"/>
                  <a:ext cx="0" cy="18017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</p:grpSp>
          <p:pic>
            <p:nvPicPr>
              <p:cNvPr id="454" name="Picture 453">
                <a:extLst>
                  <a:ext uri="{FF2B5EF4-FFF2-40B4-BE49-F238E27FC236}">
                    <a16:creationId xmlns:a16="http://schemas.microsoft.com/office/drawing/2014/main" xmlns="" id="{1838A3E8-CF6B-4CDB-8B16-C8FEAC45F1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529"/>
              <a:stretch/>
            </p:blipFill>
            <p:spPr>
              <a:xfrm>
                <a:off x="1955716" y="5542522"/>
                <a:ext cx="214945" cy="387192"/>
              </a:xfrm>
              <a:prstGeom prst="rect">
                <a:avLst/>
              </a:prstGeom>
            </p:spPr>
          </p:pic>
          <p:pic>
            <p:nvPicPr>
              <p:cNvPr id="455" name="Picture 454">
                <a:extLst>
                  <a:ext uri="{FF2B5EF4-FFF2-40B4-BE49-F238E27FC236}">
                    <a16:creationId xmlns:a16="http://schemas.microsoft.com/office/drawing/2014/main" xmlns="" id="{346A24C3-B906-49A1-AFEA-F1707C43F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529"/>
              <a:stretch/>
            </p:blipFill>
            <p:spPr>
              <a:xfrm>
                <a:off x="2224707" y="5542522"/>
                <a:ext cx="214945" cy="387192"/>
              </a:xfrm>
              <a:prstGeom prst="rect">
                <a:avLst/>
              </a:prstGeom>
            </p:spPr>
          </p:pic>
          <p:pic>
            <p:nvPicPr>
              <p:cNvPr id="456" name="Picture 455">
                <a:extLst>
                  <a:ext uri="{FF2B5EF4-FFF2-40B4-BE49-F238E27FC236}">
                    <a16:creationId xmlns:a16="http://schemas.microsoft.com/office/drawing/2014/main" xmlns="" id="{EC898E10-4FEF-4EFE-8ADC-1299296CE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529"/>
              <a:stretch/>
            </p:blipFill>
            <p:spPr>
              <a:xfrm>
                <a:off x="2492104" y="5542522"/>
                <a:ext cx="214945" cy="387192"/>
              </a:xfrm>
              <a:prstGeom prst="rect">
                <a:avLst/>
              </a:prstGeom>
            </p:spPr>
          </p:pic>
        </p:grp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xmlns="" id="{C8147D77-0161-4353-8763-7744C173C83D}"/>
                </a:ext>
              </a:extLst>
            </p:cNvPr>
            <p:cNvCxnSpPr/>
            <p:nvPr/>
          </p:nvCxnSpPr>
          <p:spPr>
            <a:xfrm>
              <a:off x="975320" y="10237642"/>
              <a:ext cx="706089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xmlns="" id="{896E7379-9C81-47E2-A262-6F30643F6E5E}"/>
                </a:ext>
              </a:extLst>
            </p:cNvPr>
            <p:cNvCxnSpPr/>
            <p:nvPr/>
          </p:nvCxnSpPr>
          <p:spPr>
            <a:xfrm flipV="1">
              <a:off x="1681409" y="9735992"/>
              <a:ext cx="0" cy="50165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xmlns="" id="{69BE6A97-FBD8-4F0D-B48B-6D66FAF84F62}"/>
                </a:ext>
              </a:extLst>
            </p:cNvPr>
            <p:cNvCxnSpPr/>
            <p:nvPr/>
          </p:nvCxnSpPr>
          <p:spPr>
            <a:xfrm flipH="1" flipV="1">
              <a:off x="1858339" y="10306585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xmlns="" id="{11B60269-3B79-415D-9A4A-34A193503726}"/>
                </a:ext>
              </a:extLst>
            </p:cNvPr>
            <p:cNvCxnSpPr/>
            <p:nvPr/>
          </p:nvCxnSpPr>
          <p:spPr>
            <a:xfrm>
              <a:off x="1858339" y="10303325"/>
              <a:ext cx="204327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xmlns="" id="{5605B4B1-FA98-466D-BD08-43CAD214E356}"/>
                </a:ext>
              </a:extLst>
            </p:cNvPr>
            <p:cNvCxnSpPr/>
            <p:nvPr/>
          </p:nvCxnSpPr>
          <p:spPr>
            <a:xfrm flipH="1" flipV="1">
              <a:off x="1962436" y="9733368"/>
              <a:ext cx="1" cy="16577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xmlns="" id="{114F0060-F45C-478D-8BE7-86B76F7DD717}"/>
                </a:ext>
              </a:extLst>
            </p:cNvPr>
            <p:cNvCxnSpPr/>
            <p:nvPr/>
          </p:nvCxnSpPr>
          <p:spPr>
            <a:xfrm flipH="1" flipV="1">
              <a:off x="2062666" y="10305144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xmlns="" id="{1E4F2C8A-138A-4376-8BC3-BA13C6A2E9B0}"/>
                </a:ext>
              </a:extLst>
            </p:cNvPr>
            <p:cNvCxnSpPr/>
            <p:nvPr/>
          </p:nvCxnSpPr>
          <p:spPr>
            <a:xfrm>
              <a:off x="1961824" y="10132115"/>
              <a:ext cx="0" cy="167951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xmlns="" id="{77DD1A50-1B95-4CAD-AD53-98FF9548DF4A}"/>
                </a:ext>
              </a:extLst>
            </p:cNvPr>
            <p:cNvCxnSpPr/>
            <p:nvPr/>
          </p:nvCxnSpPr>
          <p:spPr>
            <a:xfrm flipH="1">
              <a:off x="1857728" y="10672283"/>
              <a:ext cx="204938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xmlns="" id="{75CD59C8-64EE-457E-83A9-11D0C43651DA}"/>
                </a:ext>
              </a:extLst>
            </p:cNvPr>
            <p:cNvCxnSpPr/>
            <p:nvPr/>
          </p:nvCxnSpPr>
          <p:spPr>
            <a:xfrm rot="10800000" flipH="1" flipV="1">
              <a:off x="1857728" y="10604286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xmlns="" id="{0EBE0BAE-8A7B-4948-863C-1E030DFB3FD2}"/>
                </a:ext>
              </a:extLst>
            </p:cNvPr>
            <p:cNvCxnSpPr/>
            <p:nvPr/>
          </p:nvCxnSpPr>
          <p:spPr>
            <a:xfrm rot="10800000" flipH="1" flipV="1">
              <a:off x="2063276" y="10605743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xmlns="" id="{522E36BE-5FE1-4DA0-8234-88245D371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29"/>
            <a:stretch/>
          </p:blipFill>
          <p:spPr>
            <a:xfrm>
              <a:off x="1776216" y="10339771"/>
              <a:ext cx="164248" cy="295869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xmlns="" id="{C091CA5F-3D2C-4379-B017-33C2BDE3F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29"/>
            <a:stretch/>
          </p:blipFill>
          <p:spPr>
            <a:xfrm>
              <a:off x="1981762" y="10339771"/>
              <a:ext cx="164248" cy="295869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xmlns="" id="{8120BF68-5DD7-4DD0-881F-0E1DCA27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29"/>
            <a:stretch/>
          </p:blipFill>
          <p:spPr>
            <a:xfrm>
              <a:off x="1880310" y="9867587"/>
              <a:ext cx="164248" cy="295869"/>
            </a:xfrm>
            <a:prstGeom prst="rect">
              <a:avLst/>
            </a:prstGeom>
          </p:spPr>
        </p:pic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xmlns="" id="{D2D80ADE-1A15-41F3-831B-3F0A63BC7D8F}"/>
                </a:ext>
              </a:extLst>
            </p:cNvPr>
            <p:cNvCxnSpPr/>
            <p:nvPr/>
          </p:nvCxnSpPr>
          <p:spPr>
            <a:xfrm>
              <a:off x="1681409" y="9736627"/>
              <a:ext cx="558756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xmlns="" id="{0CC0609A-5D22-46C2-A110-9098DBEE8889}"/>
                </a:ext>
              </a:extLst>
            </p:cNvPr>
            <p:cNvCxnSpPr/>
            <p:nvPr/>
          </p:nvCxnSpPr>
          <p:spPr>
            <a:xfrm>
              <a:off x="1966058" y="10669006"/>
              <a:ext cx="0" cy="72596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xmlns="" id="{59AFC9C3-76CC-4F7C-829C-AB585BF702AB}"/>
                </a:ext>
              </a:extLst>
            </p:cNvPr>
            <p:cNvCxnSpPr/>
            <p:nvPr/>
          </p:nvCxnSpPr>
          <p:spPr>
            <a:xfrm flipV="1">
              <a:off x="2240209" y="9241847"/>
              <a:ext cx="0" cy="50165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xmlns="" id="{348E3B14-42F2-45F7-9B61-F887E8C9AAAC}"/>
                </a:ext>
              </a:extLst>
            </p:cNvPr>
            <p:cNvCxnSpPr/>
            <p:nvPr/>
          </p:nvCxnSpPr>
          <p:spPr>
            <a:xfrm>
              <a:off x="2240165" y="9241847"/>
              <a:ext cx="558756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xmlns="" id="{1007BE81-E10A-4A8D-AD52-A819EC773BD0}"/>
                </a:ext>
              </a:extLst>
            </p:cNvPr>
            <p:cNvCxnSpPr/>
            <p:nvPr/>
          </p:nvCxnSpPr>
          <p:spPr>
            <a:xfrm flipH="1" flipV="1">
              <a:off x="2535869" y="9238207"/>
              <a:ext cx="1" cy="176748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xmlns="" id="{F4B48A14-13D8-4973-9529-18D497B0ECC4}"/>
                </a:ext>
              </a:extLst>
            </p:cNvPr>
            <p:cNvCxnSpPr/>
            <p:nvPr/>
          </p:nvCxnSpPr>
          <p:spPr>
            <a:xfrm>
              <a:off x="2535256" y="9647932"/>
              <a:ext cx="0" cy="109367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xmlns="" id="{7E779101-62A9-4EAE-8255-95728B07D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29"/>
            <a:stretch/>
          </p:blipFill>
          <p:spPr>
            <a:xfrm>
              <a:off x="2453742" y="9383404"/>
              <a:ext cx="164248" cy="295869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xmlns="" id="{EDAF3CDB-6D09-4023-B533-1D8326999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29"/>
            <a:stretch/>
          </p:blipFill>
          <p:spPr>
            <a:xfrm>
              <a:off x="2453742" y="9862519"/>
              <a:ext cx="164248" cy="295869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xmlns="" id="{D57CE445-F934-4F48-82D5-5A50B31A5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29"/>
            <a:stretch/>
          </p:blipFill>
          <p:spPr>
            <a:xfrm>
              <a:off x="2453742" y="10339019"/>
              <a:ext cx="164248" cy="295869"/>
            </a:xfrm>
            <a:prstGeom prst="rect">
              <a:avLst/>
            </a:prstGeom>
          </p:spPr>
        </p:pic>
      </p:grpSp>
      <p:sp>
        <p:nvSpPr>
          <p:cNvPr id="490" name="TextBox 489">
            <a:extLst>
              <a:ext uri="{FF2B5EF4-FFF2-40B4-BE49-F238E27FC236}">
                <a16:creationId xmlns:a16="http://schemas.microsoft.com/office/drawing/2014/main" xmlns="" id="{C8EEE77C-6129-474E-A678-2E7EA6E8024E}"/>
              </a:ext>
            </a:extLst>
          </p:cNvPr>
          <p:cNvSpPr txBox="1"/>
          <p:nvPr/>
        </p:nvSpPr>
        <p:spPr>
          <a:xfrm>
            <a:off x="823588" y="21609433"/>
            <a:ext cx="6571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Modular batteries </a:t>
            </a:r>
            <a:r>
              <a:rPr lang="en-US" sz="4800" baseline="30000" dirty="0">
                <a:latin typeface="Calibri" charset="0"/>
                <a:ea typeface="Calibri" charset="0"/>
                <a:cs typeface="Calibri" charset="0"/>
              </a:rPr>
              <a:t>[1]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Battery interfaced by switches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Smart control </a:t>
            </a:r>
            <a:r>
              <a:rPr lang="en-US" sz="4800" baseline="30000" dirty="0">
                <a:latin typeface="Calibri" charset="0"/>
                <a:ea typeface="Calibri" charset="0"/>
                <a:cs typeface="Calibri" charset="0"/>
              </a:rPr>
              <a:t>[2]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Sensor-less balancing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Minimal </a:t>
            </a:r>
            <a:r>
              <a:rPr lang="en-US" sz="3200" i="1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losses</a:t>
            </a:r>
          </a:p>
        </p:txBody>
      </p:sp>
      <p:sp>
        <p:nvSpPr>
          <p:cNvPr id="504" name="Text Placeholder 19">
            <a:extLst>
              <a:ext uri="{FF2B5EF4-FFF2-40B4-BE49-F238E27FC236}">
                <a16:creationId xmlns:a16="http://schemas.microsoft.com/office/drawing/2014/main" xmlns="" id="{8E5E8256-42F6-4893-965C-0EC762A4B17F}"/>
              </a:ext>
            </a:extLst>
          </p:cNvPr>
          <p:cNvSpPr txBox="1">
            <a:spLocks/>
          </p:cNvSpPr>
          <p:nvPr/>
        </p:nvSpPr>
        <p:spPr>
          <a:xfrm>
            <a:off x="696683" y="25069800"/>
            <a:ext cx="17230549" cy="106680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Module </a:t>
            </a:r>
            <a:r>
              <a:rPr lang="en-US" sz="6400" dirty="0">
                <a:latin typeface="Calibri" charset="0"/>
                <a:ea typeface="Calibri" charset="0"/>
                <a:cs typeface="Calibri" charset="0"/>
              </a:rPr>
              <a:t>Design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xmlns="" id="{7DBA4746-FB71-461B-8A10-D58CE3B3847D}"/>
              </a:ext>
            </a:extLst>
          </p:cNvPr>
          <p:cNvGrpSpPr/>
          <p:nvPr/>
        </p:nvGrpSpPr>
        <p:grpSpPr>
          <a:xfrm>
            <a:off x="2268642" y="26517600"/>
            <a:ext cx="4414197" cy="5659313"/>
            <a:chOff x="17594834" y="3201853"/>
            <a:chExt cx="4002077" cy="5130946"/>
          </a:xfrm>
        </p:grpSpPr>
        <p:sp>
          <p:nvSpPr>
            <p:cNvPr id="567" name="Rectangle: Rounded Corners 566">
              <a:extLst>
                <a:ext uri="{FF2B5EF4-FFF2-40B4-BE49-F238E27FC236}">
                  <a16:creationId xmlns:a16="http://schemas.microsoft.com/office/drawing/2014/main" xmlns="" id="{4B303240-D1C2-460A-9F5C-345A7AE04349}"/>
                </a:ext>
              </a:extLst>
            </p:cNvPr>
            <p:cNvSpPr/>
            <p:nvPr/>
          </p:nvSpPr>
          <p:spPr>
            <a:xfrm>
              <a:off x="17594834" y="3201853"/>
              <a:ext cx="4002077" cy="5130946"/>
            </a:xfrm>
            <a:prstGeom prst="roundRect">
              <a:avLst>
                <a:gd name="adj" fmla="val 8099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828800">
                <a:defRPr/>
              </a:pPr>
              <a:endParaRPr lang="en-US" sz="2400" ker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xmlns="" id="{F87756AF-F019-40F3-9E0C-D36CD6D73005}"/>
                </a:ext>
              </a:extLst>
            </p:cNvPr>
            <p:cNvGrpSpPr/>
            <p:nvPr/>
          </p:nvGrpSpPr>
          <p:grpSpPr>
            <a:xfrm>
              <a:off x="17877389" y="3227957"/>
              <a:ext cx="3645273" cy="2522290"/>
              <a:chOff x="14137994" y="4068507"/>
              <a:chExt cx="3645273" cy="2522290"/>
            </a:xfrm>
          </p:grpSpPr>
          <p:pic>
            <p:nvPicPr>
              <p:cNvPr id="414" name="Picture 413">
                <a:extLst>
                  <a:ext uri="{FF2B5EF4-FFF2-40B4-BE49-F238E27FC236}">
                    <a16:creationId xmlns:a16="http://schemas.microsoft.com/office/drawing/2014/main" xmlns="" id="{0986C9CB-F5BF-4E83-99A9-ACFEF30F34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59" t="11185" r="19112" b="9135"/>
              <a:stretch/>
            </p:blipFill>
            <p:spPr>
              <a:xfrm>
                <a:off x="14308323" y="4696421"/>
                <a:ext cx="3096308" cy="1894376"/>
              </a:xfrm>
              <a:prstGeom prst="rect">
                <a:avLst/>
              </a:prstGeom>
            </p:spPr>
          </p:pic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xmlns="" id="{A6DFCCD7-C3DB-48F4-A5CB-AFDE07CCC15C}"/>
                  </a:ext>
                </a:extLst>
              </p:cNvPr>
              <p:cNvSpPr txBox="1"/>
              <p:nvPr/>
            </p:nvSpPr>
            <p:spPr>
              <a:xfrm>
                <a:off x="14137994" y="4068507"/>
                <a:ext cx="3645273" cy="641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dirty="0">
                    <a:latin typeface="Calibri" charset="0"/>
                    <a:ea typeface="Calibri" charset="0"/>
                    <a:cs typeface="Calibri" charset="0"/>
                  </a:rPr>
                  <a:t>High-power circuit</a:t>
                </a:r>
              </a:p>
            </p:txBody>
          </p: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xmlns="" id="{488639CF-A2D1-4F1D-B4DE-DB46401A5F94}"/>
                </a:ext>
              </a:extLst>
            </p:cNvPr>
            <p:cNvGrpSpPr/>
            <p:nvPr/>
          </p:nvGrpSpPr>
          <p:grpSpPr>
            <a:xfrm>
              <a:off x="17994110" y="5894775"/>
              <a:ext cx="3257220" cy="2328737"/>
              <a:chOff x="18090411" y="2766412"/>
              <a:chExt cx="3257220" cy="2328737"/>
            </a:xfrm>
          </p:grpSpPr>
          <p:pic>
            <p:nvPicPr>
              <p:cNvPr id="416" name="Picture 6" descr="Multistar High Capacity 5200mAh 4S 10C Multi-Rotor Lipo Pack">
                <a:extLst>
                  <a:ext uri="{FF2B5EF4-FFF2-40B4-BE49-F238E27FC236}">
                    <a16:creationId xmlns:a16="http://schemas.microsoft.com/office/drawing/2014/main" xmlns="" id="{300F76BD-F05D-4508-BA23-AF7443F33C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7" t="12961" r="5295" b="10865"/>
              <a:stretch/>
            </p:blipFill>
            <p:spPr bwMode="auto">
              <a:xfrm rot="6300000">
                <a:off x="17772692" y="3708542"/>
                <a:ext cx="1704326" cy="1068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xmlns="" id="{486732C7-55D7-4060-B762-F6AF7479D7DB}"/>
                  </a:ext>
                </a:extLst>
              </p:cNvPr>
              <p:cNvSpPr txBox="1"/>
              <p:nvPr/>
            </p:nvSpPr>
            <p:spPr>
              <a:xfrm>
                <a:off x="18381449" y="2766412"/>
                <a:ext cx="2725366" cy="641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dirty="0" err="1">
                    <a:latin typeface="Calibri" charset="0"/>
                    <a:ea typeface="Calibri" charset="0"/>
                    <a:cs typeface="Calibri" charset="0"/>
                  </a:rPr>
                  <a:t>LiPo</a:t>
                </a:r>
                <a:r>
                  <a:rPr lang="en-US" sz="4000" dirty="0">
                    <a:latin typeface="Calibri" charset="0"/>
                    <a:ea typeface="Calibri" charset="0"/>
                    <a:cs typeface="Calibri" charset="0"/>
                  </a:rPr>
                  <a:t> batteries</a:t>
                </a:r>
              </a:p>
            </p:txBody>
          </p:sp>
          <p:pic>
            <p:nvPicPr>
              <p:cNvPr id="535" name="Picture 6" descr="Multistar High Capacity 5200mAh 4S 10C Multi-Rotor Lipo Pack">
                <a:extLst>
                  <a:ext uri="{FF2B5EF4-FFF2-40B4-BE49-F238E27FC236}">
                    <a16:creationId xmlns:a16="http://schemas.microsoft.com/office/drawing/2014/main" xmlns="" id="{CCC4A788-A8A3-49C9-96DC-A443E1EB1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7" t="12961" r="5295" b="10865"/>
              <a:stretch/>
            </p:blipFill>
            <p:spPr bwMode="auto">
              <a:xfrm rot="6300000">
                <a:off x="18866858" y="3708542"/>
                <a:ext cx="1704326" cy="1068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6" name="Picture 6" descr="Multistar High Capacity 5200mAh 4S 10C Multi-Rotor Lipo Pack">
                <a:extLst>
                  <a:ext uri="{FF2B5EF4-FFF2-40B4-BE49-F238E27FC236}">
                    <a16:creationId xmlns:a16="http://schemas.microsoft.com/office/drawing/2014/main" xmlns="" id="{0E6DAB6E-1601-4337-A30D-9C6DCC95C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7" t="12961" r="5295" b="10865"/>
              <a:stretch/>
            </p:blipFill>
            <p:spPr bwMode="auto">
              <a:xfrm rot="6300000">
                <a:off x="19961025" y="3708542"/>
                <a:ext cx="1704326" cy="1068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09" name="Picture 508">
            <a:extLst>
              <a:ext uri="{FF2B5EF4-FFF2-40B4-BE49-F238E27FC236}">
                <a16:creationId xmlns:a16="http://schemas.microsoft.com/office/drawing/2014/main" xmlns="" id="{F8A80D5D-5B2F-46D1-9658-7553D1440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46868" y="7724135"/>
            <a:ext cx="7884694" cy="5707986"/>
          </a:xfrm>
          <a:prstGeom prst="rect">
            <a:avLst/>
          </a:prstGeom>
        </p:spPr>
      </p:pic>
      <p:sp>
        <p:nvSpPr>
          <p:cNvPr id="574" name="Text Placeholder 19">
            <a:extLst>
              <a:ext uri="{FF2B5EF4-FFF2-40B4-BE49-F238E27FC236}">
                <a16:creationId xmlns:a16="http://schemas.microsoft.com/office/drawing/2014/main" xmlns="" id="{D53FD60F-C434-46C9-9968-01A4E8F0FC05}"/>
              </a:ext>
            </a:extLst>
          </p:cNvPr>
          <p:cNvSpPr txBox="1">
            <a:spLocks/>
          </p:cNvSpPr>
          <p:nvPr/>
        </p:nvSpPr>
        <p:spPr>
          <a:xfrm>
            <a:off x="19006009" y="5334000"/>
            <a:ext cx="12785501" cy="106680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Electrical </a:t>
            </a:r>
            <a:r>
              <a:rPr lang="en-US" sz="6400" dirty="0">
                <a:latin typeface="Calibri" charset="0"/>
                <a:ea typeface="Calibri" charset="0"/>
                <a:cs typeface="Calibri" charset="0"/>
              </a:rPr>
              <a:t>&amp; Thermal Testing</a:t>
            </a:r>
          </a:p>
        </p:txBody>
      </p:sp>
      <p:sp>
        <p:nvSpPr>
          <p:cNvPr id="576" name="Text Placeholder 19">
            <a:extLst>
              <a:ext uri="{FF2B5EF4-FFF2-40B4-BE49-F238E27FC236}">
                <a16:creationId xmlns:a16="http://schemas.microsoft.com/office/drawing/2014/main" xmlns="" id="{04759587-B120-436B-ACA8-9BE015CA6224}"/>
              </a:ext>
            </a:extLst>
          </p:cNvPr>
          <p:cNvSpPr txBox="1">
            <a:spLocks/>
          </p:cNvSpPr>
          <p:nvPr/>
        </p:nvSpPr>
        <p:spPr>
          <a:xfrm>
            <a:off x="32650146" y="5327203"/>
            <a:ext cx="10505395" cy="106680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Future </a:t>
            </a:r>
            <a:r>
              <a:rPr lang="en-US" sz="6400" dirty="0">
                <a:latin typeface="Calibri" charset="0"/>
                <a:ea typeface="Calibri" charset="0"/>
                <a:cs typeface="Calibri" charset="0"/>
              </a:rPr>
              <a:t>Work : Assembly</a:t>
            </a:r>
          </a:p>
        </p:txBody>
      </p:sp>
      <p:sp>
        <p:nvSpPr>
          <p:cNvPr id="523" name="Arrow: Chevron 522">
            <a:extLst>
              <a:ext uri="{FF2B5EF4-FFF2-40B4-BE49-F238E27FC236}">
                <a16:creationId xmlns:a16="http://schemas.microsoft.com/office/drawing/2014/main" xmlns="" id="{FA181BD2-F15B-4D89-9563-67FE1E8F976E}"/>
              </a:ext>
            </a:extLst>
          </p:cNvPr>
          <p:cNvSpPr/>
          <p:nvPr/>
        </p:nvSpPr>
        <p:spPr>
          <a:xfrm>
            <a:off x="7672730" y="27176752"/>
            <a:ext cx="2063142" cy="4029594"/>
          </a:xfrm>
          <a:prstGeom prst="chevron">
            <a:avLst>
              <a:gd name="adj" fmla="val 59233"/>
            </a:avLst>
          </a:prstGeom>
          <a:solidFill>
            <a:srgbClr val="062385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6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4" name="Arrow: Chevron 613">
            <a:extLst>
              <a:ext uri="{FF2B5EF4-FFF2-40B4-BE49-F238E27FC236}">
                <a16:creationId xmlns:a16="http://schemas.microsoft.com/office/drawing/2014/main" xmlns="" id="{F54839A6-2C79-4BDF-B1AF-301607BA82E1}"/>
              </a:ext>
            </a:extLst>
          </p:cNvPr>
          <p:cNvSpPr/>
          <p:nvPr/>
        </p:nvSpPr>
        <p:spPr>
          <a:xfrm rot="5400000">
            <a:off x="36957644" y="13038871"/>
            <a:ext cx="2063142" cy="4029594"/>
          </a:xfrm>
          <a:prstGeom prst="chevron">
            <a:avLst>
              <a:gd name="adj" fmla="val 59233"/>
            </a:avLst>
          </a:prstGeom>
          <a:solidFill>
            <a:srgbClr val="062385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6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xmlns="" id="{2AE72600-DF81-4D75-9159-C79903187E46}"/>
              </a:ext>
            </a:extLst>
          </p:cNvPr>
          <p:cNvSpPr txBox="1"/>
          <p:nvPr/>
        </p:nvSpPr>
        <p:spPr>
          <a:xfrm>
            <a:off x="11472202" y="22098208"/>
            <a:ext cx="58341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i="1" dirty="0">
                <a:latin typeface="Calibri" charset="0"/>
                <a:ea typeface="Calibri" charset="0"/>
                <a:cs typeface="Calibri" charset="0"/>
              </a:rPr>
              <a:t>High-quality output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i="1" dirty="0">
                <a:latin typeface="Calibri" charset="0"/>
                <a:ea typeface="Calibri" charset="0"/>
                <a:cs typeface="Calibri" charset="0"/>
              </a:rPr>
              <a:t>Less toque ripple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i="1" dirty="0">
                <a:latin typeface="Calibri" charset="0"/>
                <a:ea typeface="Calibri" charset="0"/>
                <a:cs typeface="Calibri" charset="0"/>
              </a:rPr>
              <a:t>Less insulation stress 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i="1" dirty="0">
                <a:latin typeface="Calibri" charset="0"/>
                <a:ea typeface="Calibri" charset="0"/>
                <a:cs typeface="Calibri" charset="0"/>
              </a:rPr>
              <a:t>Great fault-tolerance</a:t>
            </a:r>
          </a:p>
        </p:txBody>
      </p:sp>
      <p:pic>
        <p:nvPicPr>
          <p:cNvPr id="384" name="Picture 10" descr="Image result for happy icon">
            <a:extLst>
              <a:ext uri="{FF2B5EF4-FFF2-40B4-BE49-F238E27FC236}">
                <a16:creationId xmlns:a16="http://schemas.microsoft.com/office/drawing/2014/main" xmlns="" id="{9A4BAF0A-5BF0-446D-844E-BC3FB458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01" y="20181332"/>
            <a:ext cx="1867512" cy="18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ad icon">
            <a:extLst>
              <a:ext uri="{FF2B5EF4-FFF2-40B4-BE49-F238E27FC236}">
                <a16:creationId xmlns:a16="http://schemas.microsoft.com/office/drawing/2014/main" xmlns="" id="{B68B1494-9DFF-4FE4-8FC7-D29A509F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080" y="10107681"/>
            <a:ext cx="1416630" cy="14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51244914-AFB4-4B11-B90C-7C0497C6A4E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7" y="1454514"/>
            <a:ext cx="2104768" cy="25767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" t="10735" r="17860" b="11984"/>
          <a:stretch/>
        </p:blipFill>
        <p:spPr>
          <a:xfrm rot="16200000">
            <a:off x="11386636" y="26669850"/>
            <a:ext cx="4739739" cy="6290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315" y="6705600"/>
            <a:ext cx="6834734" cy="5124587"/>
          </a:xfrm>
          <a:prstGeom prst="rect">
            <a:avLst/>
          </a:prstGeom>
        </p:spPr>
      </p:pic>
      <p:grpSp>
        <p:nvGrpSpPr>
          <p:cNvPr id="385" name="Group 384">
            <a:extLst>
              <a:ext uri="{FF2B5EF4-FFF2-40B4-BE49-F238E27FC236}">
                <a16:creationId xmlns:a16="http://schemas.microsoft.com/office/drawing/2014/main" xmlns="" id="{9F6B5414-361C-4543-BDC6-2A2E49C6601D}"/>
              </a:ext>
            </a:extLst>
          </p:cNvPr>
          <p:cNvGrpSpPr/>
          <p:nvPr/>
        </p:nvGrpSpPr>
        <p:grpSpPr>
          <a:xfrm>
            <a:off x="9694858" y="19945424"/>
            <a:ext cx="2870831" cy="1557488"/>
            <a:chOff x="8781542" y="11689286"/>
            <a:chExt cx="2912564" cy="1580129"/>
          </a:xfrm>
        </p:grpSpPr>
        <p:sp>
          <p:nvSpPr>
            <p:cNvPr id="386" name="Rectangle: Rounded Corners 487">
              <a:extLst>
                <a:ext uri="{FF2B5EF4-FFF2-40B4-BE49-F238E27FC236}">
                  <a16:creationId xmlns:a16="http://schemas.microsoft.com/office/drawing/2014/main" xmlns="" id="{DADBC56A-678C-40F3-9C53-43972AC5BB91}"/>
                </a:ext>
              </a:extLst>
            </p:cNvPr>
            <p:cNvSpPr/>
            <p:nvPr/>
          </p:nvSpPr>
          <p:spPr>
            <a:xfrm>
              <a:off x="8781542" y="11689286"/>
              <a:ext cx="2912564" cy="15801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xmlns="" id="{7E3655D1-2B28-4FA4-B0AC-AAE2C2398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3484" t="10759" r="10096" b="11939"/>
            <a:stretch/>
          </p:blipFill>
          <p:spPr>
            <a:xfrm>
              <a:off x="8825457" y="11777461"/>
              <a:ext cx="2834949" cy="1432252"/>
            </a:xfrm>
            <a:prstGeom prst="octagon">
              <a:avLst>
                <a:gd name="adj" fmla="val 18276"/>
              </a:avLst>
            </a:prstGeom>
          </p:spPr>
        </p:pic>
      </p:grp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xmlns="" id="{FB8DF667-2933-444D-96C4-CBA90AF638E0}"/>
              </a:ext>
            </a:extLst>
          </p:cNvPr>
          <p:cNvCxnSpPr>
            <a:cxnSpLocks/>
          </p:cNvCxnSpPr>
          <p:nvPr/>
        </p:nvCxnSpPr>
        <p:spPr>
          <a:xfrm>
            <a:off x="10134800" y="19181183"/>
            <a:ext cx="565591" cy="68609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847" y="20177485"/>
            <a:ext cx="6840421" cy="5090545"/>
          </a:xfrm>
          <a:prstGeom prst="rect">
            <a:avLst/>
          </a:prstGeom>
        </p:spPr>
      </p:pic>
      <p:sp>
        <p:nvSpPr>
          <p:cNvPr id="615" name="Arrow: Chevron 614">
            <a:extLst>
              <a:ext uri="{FF2B5EF4-FFF2-40B4-BE49-F238E27FC236}">
                <a16:creationId xmlns:a16="http://schemas.microsoft.com/office/drawing/2014/main" xmlns="" id="{ACBCB3D3-83CA-4ADE-A758-44A9978AC8D2}"/>
              </a:ext>
            </a:extLst>
          </p:cNvPr>
          <p:cNvSpPr/>
          <p:nvPr/>
        </p:nvSpPr>
        <p:spPr>
          <a:xfrm rot="17100000">
            <a:off x="9698550" y="21282205"/>
            <a:ext cx="734433" cy="1117232"/>
          </a:xfrm>
          <a:prstGeom prst="chevron">
            <a:avLst>
              <a:gd name="adj" fmla="val 59233"/>
            </a:avLst>
          </a:prstGeom>
          <a:solidFill>
            <a:srgbClr val="062385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6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xmlns="" id="{0AEEEC65-E7C8-4953-BBCC-34DF97A538B3}"/>
              </a:ext>
            </a:extLst>
          </p:cNvPr>
          <p:cNvSpPr txBox="1"/>
          <p:nvPr/>
        </p:nvSpPr>
        <p:spPr>
          <a:xfrm>
            <a:off x="10466206" y="26614314"/>
            <a:ext cx="6710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Intelligent battery module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991" y="6711743"/>
            <a:ext cx="6767809" cy="5074408"/>
          </a:xfrm>
          <a:prstGeom prst="rect">
            <a:avLst/>
          </a:prstGeom>
        </p:spPr>
      </p:pic>
      <p:sp>
        <p:nvSpPr>
          <p:cNvPr id="394" name="Text Placeholder 19">
            <a:extLst>
              <a:ext uri="{FF2B5EF4-FFF2-40B4-BE49-F238E27FC236}">
                <a16:creationId xmlns:a16="http://schemas.microsoft.com/office/drawing/2014/main" xmlns="" id="{D53FD60F-C434-46C9-9968-01A4E8F0FC05}"/>
              </a:ext>
            </a:extLst>
          </p:cNvPr>
          <p:cNvSpPr txBox="1">
            <a:spLocks/>
          </p:cNvSpPr>
          <p:nvPr/>
        </p:nvSpPr>
        <p:spPr>
          <a:xfrm>
            <a:off x="19006009" y="18753048"/>
            <a:ext cx="12785501" cy="106680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400" dirty="0" smtClean="0">
                <a:latin typeface="Calibri" charset="0"/>
                <a:ea typeface="Calibri" charset="0"/>
                <a:cs typeface="Calibri" charset="0"/>
              </a:rPr>
              <a:t> Motor Control</a:t>
            </a:r>
            <a:endParaRPr lang="en-US" sz="6400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891445"/>
                  </p:ext>
                </p:extLst>
              </p:nvPr>
            </p:nvGraphicFramePr>
            <p:xfrm>
              <a:off x="19952562" y="15334516"/>
              <a:ext cx="10839820" cy="2862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7964"/>
                    <a:gridCol w="2167964"/>
                    <a:gridCol w="2167964"/>
                    <a:gridCol w="2167964"/>
                    <a:gridCol w="2167964"/>
                  </a:tblGrid>
                  <a:tr h="92697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Thickness (mm)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 xmlns:m="http://schemas.openxmlformats.org/officeDocument/2006/math">
                              <m:r>
                                <a:rPr lang="mr-IN" sz="2800" i="1" dirty="0" smtClean="0">
                                  <a:effectLst/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mr-IN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(</a:t>
                          </a:r>
                          <a:r>
                            <a:rPr lang="mr-IN" sz="2800" dirty="0" err="1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W</a:t>
                          </a:r>
                          <a:r>
                            <a:rPr lang="mr-IN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/</a:t>
                          </a:r>
                          <a:r>
                            <a:rPr lang="mr-IN" sz="2800" dirty="0" err="1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mK</a:t>
                          </a:r>
                          <a:r>
                            <a:rPr lang="mr-IN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)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 xmlns:m="http://schemas.openxmlformats.org/officeDocument/2006/math">
                              <m:r>
                                <a:rPr lang="en-US" sz="2800" i="1" smtClean="0">
                                  <a:effectLst/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∆</m:t>
                              </m:r>
                              <m:r>
                                <a:rPr lang="en-US" sz="2800" b="1" i="1" smtClean="0">
                                  <a:effectLst/>
                                  <a:latin typeface="Calibri" charset="0"/>
                                  <a:ea typeface="Calibri" charset="0"/>
                                  <a:cs typeface="Calibri" charset="0"/>
                                </a:rPr>
                                <m:t>𝑻</m:t>
                              </m:r>
                            </m:oMath>
                          </a14:m>
                          <a:r>
                            <a:rPr lang="en-US" sz="28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(°</a:t>
                          </a:r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C)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Cost / </a:t>
                          </a:r>
                          <a:r>
                            <a:rPr lang="en-US" sz="28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board</a:t>
                          </a:r>
                          <a:endParaRPr lang="en-US" sz="28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800" dirty="0" err="1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Digikey</a:t>
                          </a:r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PN</a:t>
                          </a:r>
                          <a:endParaRPr lang="en-US" sz="28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0.127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$4.28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mr-IN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1168-1384-ND‎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1.11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$4.70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de-DE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‎BER161-ND‎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1.0</a:t>
                          </a:r>
                          <a:endParaRPr lang="en-US" sz="24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$2.67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mr-IN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‎3M156051-ND‎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240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4.44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$8.05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de-DE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‎BER164-ND‎</a:t>
                          </a:r>
                        </a:p>
                      </a:txBody>
                      <a:tcPr marL="38100" marR="38100" marT="25400" marB="2540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891445"/>
                  </p:ext>
                </p:extLst>
              </p:nvPr>
            </p:nvGraphicFramePr>
            <p:xfrm>
              <a:off x="19952562" y="15334516"/>
              <a:ext cx="10839820" cy="2862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7964"/>
                    <a:gridCol w="2167964"/>
                    <a:gridCol w="2167964"/>
                    <a:gridCol w="2167964"/>
                    <a:gridCol w="2167964"/>
                  </a:tblGrid>
                  <a:tr h="926975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Thickness (mm)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25400" marB="25400" anchor="ctr">
                        <a:blipFill rotWithShape="0">
                          <a:blip r:embed="rId18"/>
                          <a:stretch>
                            <a:fillRect l="-100281" t="-7190" r="-300843" b="-220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25400" marB="25400" anchor="ctr">
                        <a:blipFill rotWithShape="0">
                          <a:blip r:embed="rId18"/>
                          <a:stretch>
                            <a:fillRect l="-200845" t="-7190" r="-201690" b="-220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Cost / </a:t>
                          </a:r>
                          <a:r>
                            <a:rPr lang="en-US" sz="28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board</a:t>
                          </a:r>
                          <a:endParaRPr lang="en-US" sz="28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2800" dirty="0" err="1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Digikey</a:t>
                          </a:r>
                          <a:r>
                            <a:rPr lang="en-US" sz="28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 </a:t>
                          </a:r>
                          <a:r>
                            <a:rPr lang="en-US" sz="28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PN</a:t>
                          </a:r>
                          <a:endParaRPr lang="en-US" sz="28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0.127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0.24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$4.28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mr-IN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1168-1384-ND‎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0.5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1.11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$4.70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de-DE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‎BER161-ND‎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dirty="0" smtClean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1.0</a:t>
                          </a:r>
                          <a:endParaRPr lang="en-US" sz="24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3.33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$2.67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mr-IN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‎3M156051-ND‎</a:t>
                          </a:r>
                        </a:p>
                      </a:txBody>
                      <a:tcPr marL="38100" marR="38100" marT="25400" marB="25400" anchor="ctr"/>
                    </a:tc>
                  </a:tr>
                  <a:tr h="483996"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is-IS" sz="240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nb-NO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1.5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hr-HR" sz="240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4.44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2400" b="0" dirty="0"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$8.05</a:t>
                          </a:r>
                        </a:p>
                      </a:txBody>
                      <a:tcPr marL="38100" marR="38100" marT="25400" marB="2540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de-DE" sz="1800" b="0" u="none" dirty="0">
                              <a:solidFill>
                                <a:schemeClr val="tx1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‎BER164-ND‎</a:t>
                          </a:r>
                        </a:p>
                      </a:txBody>
                      <a:tcPr marL="38100" marR="38100" marT="25400" marB="2540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24" name="TextBox 1023"/>
          <p:cNvSpPr txBox="1"/>
          <p:nvPr/>
        </p:nvSpPr>
        <p:spPr>
          <a:xfrm>
            <a:off x="19484653" y="14478000"/>
            <a:ext cx="11775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Thermal Pad Comparison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8" name="Picture 10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002369" y="25450024"/>
            <a:ext cx="8289620" cy="3341225"/>
          </a:xfrm>
          <a:prstGeom prst="rect">
            <a:avLst/>
          </a:prstGeom>
        </p:spPr>
      </p:pic>
      <p:sp>
        <p:nvSpPr>
          <p:cNvPr id="1029" name="TextBox 1028"/>
          <p:cNvSpPr txBox="1"/>
          <p:nvPr/>
        </p:nvSpPr>
        <p:spPr>
          <a:xfrm>
            <a:off x="20471952" y="12012175"/>
            <a:ext cx="90154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MOSFET selection: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Frequency and dead-time: ~4kHz optimal</a:t>
            </a:r>
            <a:endParaRPr lang="en-US" sz="3200" i="1" dirty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Losses dominated by R</a:t>
            </a:r>
            <a:r>
              <a:rPr lang="en-US" sz="3200" i="1" baseline="-25000" dirty="0" smtClean="0">
                <a:latin typeface="Calibri" charset="0"/>
                <a:ea typeface="Calibri" charset="0"/>
                <a:cs typeface="Calibri" charset="0"/>
              </a:rPr>
              <a:t>DS</a:t>
            </a:r>
            <a:endParaRPr lang="en-US" sz="3200" i="1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Thermal capacity of copper sufficiently large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002369" y="28574862"/>
            <a:ext cx="8289620" cy="3341225"/>
          </a:xfrm>
          <a:prstGeom prst="rect">
            <a:avLst/>
          </a:prstGeom>
        </p:spPr>
      </p:pic>
      <p:sp>
        <p:nvSpPr>
          <p:cNvPr id="1031" name="TextBox 1030"/>
          <p:cNvSpPr txBox="1"/>
          <p:nvPr/>
        </p:nvSpPr>
        <p:spPr>
          <a:xfrm>
            <a:off x="27254667" y="20970042"/>
            <a:ext cx="44654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latin typeface="Calibri" charset="0"/>
                <a:ea typeface="Calibri" charset="0"/>
                <a:cs typeface="Calibri" charset="0"/>
              </a:rPr>
              <a:t>Field-Oriented Control takes full advantage of precise current control ability</a:t>
            </a:r>
            <a:endParaRPr lang="en-US" sz="44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19671201" y="26624164"/>
            <a:ext cx="28316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latin typeface="Calibri" charset="0"/>
                <a:ea typeface="Calibri" charset="0"/>
                <a:cs typeface="Calibri" charset="0"/>
              </a:rPr>
              <a:t>Stable operation for </a:t>
            </a:r>
            <a:r>
              <a:rPr lang="en-US" sz="4400" i="1" dirty="0" err="1" smtClean="0">
                <a:latin typeface="Calibri" charset="0"/>
                <a:ea typeface="Calibri" charset="0"/>
                <a:cs typeface="Calibri" charset="0"/>
              </a:rPr>
              <a:t>setpoint</a:t>
            </a:r>
            <a:r>
              <a:rPr lang="en-US" sz="4400" i="1" dirty="0" smtClean="0">
                <a:latin typeface="Calibri" charset="0"/>
                <a:ea typeface="Calibri" charset="0"/>
                <a:cs typeface="Calibri" charset="0"/>
              </a:rPr>
              <a:t> and sensed speed changes</a:t>
            </a:r>
            <a:endParaRPr lang="en-US" sz="4400" i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3" name="Straight Connector 1042"/>
          <p:cNvCxnSpPr/>
          <p:nvPr/>
        </p:nvCxnSpPr>
        <p:spPr>
          <a:xfrm>
            <a:off x="18465800" y="5301516"/>
            <a:ext cx="0" cy="27584400"/>
          </a:xfrm>
          <a:prstGeom prst="line">
            <a:avLst/>
          </a:prstGeom>
          <a:ln w="3175">
            <a:solidFill>
              <a:srgbClr val="062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>
            <a:off x="32232600" y="5301516"/>
            <a:ext cx="0" cy="27584400"/>
          </a:xfrm>
          <a:prstGeom prst="line">
            <a:avLst/>
          </a:prstGeom>
          <a:ln w="3175">
            <a:solidFill>
              <a:srgbClr val="062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Picture 105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152" y="2084109"/>
            <a:ext cx="3912541" cy="15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277</Words>
  <Application>Microsoft Macintosh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Times New Roman</vt:lpstr>
      <vt:lpstr>Arial</vt:lpstr>
      <vt:lpstr>Office Theme</vt:lpstr>
      <vt:lpstr>Automotive Application of an Advanced Power Conversion for Brushless Motor Control Gerry Chen, Zhongxi Li, Carol Xia, Raj  Borra, Sam Osheroff, Angel Peterchev, Stefan Goetz Duke University, Durham, USA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Zhongxi Li</dc:creator>
  <cp:lastModifiedBy>Gerry Chen</cp:lastModifiedBy>
  <cp:revision>132</cp:revision>
  <cp:lastPrinted>2018-11-28T19:55:40Z</cp:lastPrinted>
  <dcterms:created xsi:type="dcterms:W3CDTF">2013-01-28T22:40:39Z</dcterms:created>
  <dcterms:modified xsi:type="dcterms:W3CDTF">2018-11-28T21:32:54Z</dcterms:modified>
</cp:coreProperties>
</file>